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notesMasterIdLst>
    <p:notesMasterId r:id="rId17"/>
  </p:notesMasterIdLst>
  <p:sldIdLst>
    <p:sldId id="256" r:id="rId2"/>
    <p:sldId id="280" r:id="rId3"/>
    <p:sldId id="275" r:id="rId4"/>
    <p:sldId id="257" r:id="rId5"/>
    <p:sldId id="281" r:id="rId6"/>
    <p:sldId id="276" r:id="rId7"/>
    <p:sldId id="269" r:id="rId8"/>
    <p:sldId id="277" r:id="rId9"/>
    <p:sldId id="273" r:id="rId10"/>
    <p:sldId id="278" r:id="rId11"/>
    <p:sldId id="271" r:id="rId12"/>
    <p:sldId id="272" r:id="rId13"/>
    <p:sldId id="282" r:id="rId14"/>
    <p:sldId id="274" r:id="rId15"/>
    <p:sldId id="283" r:id="rId16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DD187"/>
    <a:srgbClr val="E23EBF"/>
    <a:srgbClr val="C5CD9B"/>
    <a:srgbClr val="F276EC"/>
    <a:srgbClr val="F2F2DE"/>
    <a:srgbClr val="F6F7D9"/>
    <a:srgbClr val="EDE3EC"/>
    <a:srgbClr val="61467E"/>
    <a:srgbClr val="AEC55B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99" autoAdjust="0"/>
    <p:restoredTop sz="94660"/>
  </p:normalViewPr>
  <p:slideViewPr>
    <p:cSldViewPr>
      <p:cViewPr varScale="1">
        <p:scale>
          <a:sx n="87" d="100"/>
          <a:sy n="87" d="100"/>
        </p:scale>
        <p:origin x="-146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 dirty="0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8035BEF-EB4C-4C84-AF27-E6AE621EBAFB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 dirty="0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 dirty="0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B6384A3-A090-47A0-B583-38B641A05BCE}" type="slidenum">
              <a:rPr lang="it-IT" smtClean="0"/>
              <a:pPr/>
              <a:t>‹N›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0459985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igura a mano libera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igura a mano libera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olo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it-IT" smtClean="0"/>
              <a:t>Fare clic per modificare lo stile del titolo</a:t>
            </a:r>
            <a:endParaRPr kumimoji="0" lang="en-US"/>
          </a:p>
        </p:txBody>
      </p:sp>
      <p:sp>
        <p:nvSpPr>
          <p:cNvPr id="17" name="Sottotitolo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it-IT" smtClean="0"/>
              <a:t>Fare clic per modificare lo stile del sottotitolo dello schema</a:t>
            </a:r>
            <a:endParaRPr kumimoji="0" lang="en-US"/>
          </a:p>
        </p:txBody>
      </p:sp>
      <p:sp>
        <p:nvSpPr>
          <p:cNvPr id="30" name="Segnaposto data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19" name="Segnaposto piè di pagina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27" name="Segnaposto numero diapositiva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it-IT" smtClean="0"/>
              <a:t>Fare clic per modificare lo stile del titolo</a:t>
            </a:r>
            <a:endParaRPr kumimoji="0" lang="en-US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it-IT" smtClean="0"/>
              <a:t>Fare clic per modificare stili del testo dello schema</a:t>
            </a:r>
          </a:p>
          <a:p>
            <a:pPr lvl="1" eaLnBrk="1" latinLnBrk="0" hangingPunct="1"/>
            <a:r>
              <a:rPr lang="it-IT" smtClean="0"/>
              <a:t>Secondo livello</a:t>
            </a:r>
          </a:p>
          <a:p>
            <a:pPr lvl="2" eaLnBrk="1" latinLnBrk="0" hangingPunct="1"/>
            <a:r>
              <a:rPr lang="it-IT" smtClean="0"/>
              <a:t>Terzo livello</a:t>
            </a:r>
          </a:p>
          <a:p>
            <a:pPr lvl="3" eaLnBrk="1" latinLnBrk="0" hangingPunct="1"/>
            <a:r>
              <a:rPr lang="it-IT" smtClean="0"/>
              <a:t>Quarto livello</a:t>
            </a:r>
          </a:p>
          <a:p>
            <a:pPr lvl="4" eaLnBrk="1" latinLnBrk="0" hangingPunct="1"/>
            <a:r>
              <a:rPr lang="it-IT" smtClean="0"/>
              <a:t>Quinto livello</a:t>
            </a:r>
            <a:endParaRPr kumimoji="0" lang="en-US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it-IT" smtClean="0"/>
              <a:t>Fare clic per modificare lo stile del titolo</a:t>
            </a:r>
            <a:endParaRPr kumimoji="0" lang="en-US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it-IT" smtClean="0"/>
              <a:t>Fare clic per modificare stili del testo dello schema</a:t>
            </a:r>
          </a:p>
          <a:p>
            <a:pPr lvl="1" eaLnBrk="1" latinLnBrk="0" hangingPunct="1"/>
            <a:r>
              <a:rPr lang="it-IT" smtClean="0"/>
              <a:t>Secondo livello</a:t>
            </a:r>
          </a:p>
          <a:p>
            <a:pPr lvl="2" eaLnBrk="1" latinLnBrk="0" hangingPunct="1"/>
            <a:r>
              <a:rPr lang="it-IT" smtClean="0"/>
              <a:t>Terzo livello</a:t>
            </a:r>
          </a:p>
          <a:p>
            <a:pPr lvl="3" eaLnBrk="1" latinLnBrk="0" hangingPunct="1"/>
            <a:r>
              <a:rPr lang="it-IT" smtClean="0"/>
              <a:t>Quarto livello</a:t>
            </a:r>
          </a:p>
          <a:p>
            <a:pPr lvl="4" eaLnBrk="1" latinLnBrk="0" hangingPunct="1"/>
            <a:r>
              <a:rPr lang="it-IT" smtClean="0"/>
              <a:t>Quinto livello</a:t>
            </a:r>
            <a:endParaRPr kumimoji="0" lang="en-US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it-IT" smtClean="0"/>
              <a:t>Fare clic per modificare lo stile del titolo</a:t>
            </a:r>
            <a:endParaRPr kumimoji="0" lang="en-US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it-IT" smtClean="0"/>
              <a:t>Fare clic per modificare stili del testo dello schema</a:t>
            </a:r>
          </a:p>
          <a:p>
            <a:pPr lvl="1" eaLnBrk="1" latinLnBrk="0" hangingPunct="1"/>
            <a:r>
              <a:rPr lang="it-IT" smtClean="0"/>
              <a:t>Secondo livello</a:t>
            </a:r>
          </a:p>
          <a:p>
            <a:pPr lvl="2" eaLnBrk="1" latinLnBrk="0" hangingPunct="1"/>
            <a:r>
              <a:rPr lang="it-IT" smtClean="0"/>
              <a:t>Terzo livello</a:t>
            </a:r>
          </a:p>
          <a:p>
            <a:pPr lvl="3" eaLnBrk="1" latinLnBrk="0" hangingPunct="1"/>
            <a:r>
              <a:rPr lang="it-IT" smtClean="0"/>
              <a:t>Quarto livello</a:t>
            </a:r>
          </a:p>
          <a:p>
            <a:pPr lvl="4" eaLnBrk="1" latinLnBrk="0" hangingPunct="1"/>
            <a:r>
              <a:rPr lang="it-IT" smtClean="0"/>
              <a:t>Quinto livello</a:t>
            </a:r>
            <a:endParaRPr kumimoji="0" lang="en-US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Intestazione sezion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igura a mano libera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igura a mano libera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it-IT" smtClean="0"/>
              <a:t>Fare clic per modificare lo stile del titolo</a:t>
            </a:r>
            <a:endParaRPr kumimoji="0" lang="en-US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it-IT" smtClean="0"/>
              <a:t>Fare clic per modificare lo stile del titolo</a:t>
            </a:r>
            <a:endParaRPr kumimoji="0" lang="en-US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it-IT" smtClean="0"/>
              <a:t>Fare clic per modificare stili del testo dello schema</a:t>
            </a:r>
          </a:p>
          <a:p>
            <a:pPr lvl="1" eaLnBrk="1" latinLnBrk="0" hangingPunct="1"/>
            <a:r>
              <a:rPr lang="it-IT" smtClean="0"/>
              <a:t>Secondo livello</a:t>
            </a:r>
          </a:p>
          <a:p>
            <a:pPr lvl="2" eaLnBrk="1" latinLnBrk="0" hangingPunct="1"/>
            <a:r>
              <a:rPr lang="it-IT" smtClean="0"/>
              <a:t>Terzo livello</a:t>
            </a:r>
          </a:p>
          <a:p>
            <a:pPr lvl="3" eaLnBrk="1" latinLnBrk="0" hangingPunct="1"/>
            <a:r>
              <a:rPr lang="it-IT" smtClean="0"/>
              <a:t>Quarto livello</a:t>
            </a:r>
          </a:p>
          <a:p>
            <a:pPr lvl="4" eaLnBrk="1" latinLnBrk="0" hangingPunct="1"/>
            <a:r>
              <a:rPr lang="it-IT" smtClean="0"/>
              <a:t>Quinto livello</a:t>
            </a:r>
            <a:endParaRPr kumimoji="0" lang="en-US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it-IT" smtClean="0"/>
              <a:t>Fare clic per modificare stili del testo dello schema</a:t>
            </a:r>
          </a:p>
          <a:p>
            <a:pPr lvl="1" eaLnBrk="1" latinLnBrk="0" hangingPunct="1"/>
            <a:r>
              <a:rPr lang="it-IT" smtClean="0"/>
              <a:t>Secondo livello</a:t>
            </a:r>
          </a:p>
          <a:p>
            <a:pPr lvl="2" eaLnBrk="1" latinLnBrk="0" hangingPunct="1"/>
            <a:r>
              <a:rPr lang="it-IT" smtClean="0"/>
              <a:t>Terzo livello</a:t>
            </a:r>
          </a:p>
          <a:p>
            <a:pPr lvl="3" eaLnBrk="1" latinLnBrk="0" hangingPunct="1"/>
            <a:r>
              <a:rPr lang="it-IT" smtClean="0"/>
              <a:t>Quarto livello</a:t>
            </a:r>
          </a:p>
          <a:p>
            <a:pPr lvl="4" eaLnBrk="1" latinLnBrk="0" hangingPunct="1"/>
            <a:r>
              <a:rPr lang="it-IT" smtClean="0"/>
              <a:t>Quinto livello</a:t>
            </a:r>
            <a:endParaRPr kumimoji="0" lang="en-US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it-IT" smtClean="0"/>
              <a:t>Fare clic per modificare lo stile del titolo</a:t>
            </a:r>
            <a:endParaRPr kumimoji="0" lang="en-US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it-IT" smtClean="0"/>
              <a:t>Fare clic per modificare stili del testo dello schema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it-IT" smtClean="0"/>
              <a:t>Fare clic per modificare stili del testo dello schema</a:t>
            </a:r>
          </a:p>
        </p:txBody>
      </p:sp>
      <p:sp>
        <p:nvSpPr>
          <p:cNvPr id="5" name="Segnaposto contenuto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it-IT" smtClean="0"/>
              <a:t>Fare clic per modificare stili del testo dello schema</a:t>
            </a:r>
          </a:p>
          <a:p>
            <a:pPr lvl="1" eaLnBrk="1" latinLnBrk="0" hangingPunct="1"/>
            <a:r>
              <a:rPr lang="it-IT" smtClean="0"/>
              <a:t>Secondo livello</a:t>
            </a:r>
          </a:p>
          <a:p>
            <a:pPr lvl="2" eaLnBrk="1" latinLnBrk="0" hangingPunct="1"/>
            <a:r>
              <a:rPr lang="it-IT" smtClean="0"/>
              <a:t>Terzo livello</a:t>
            </a:r>
          </a:p>
          <a:p>
            <a:pPr lvl="3" eaLnBrk="1" latinLnBrk="0" hangingPunct="1"/>
            <a:r>
              <a:rPr lang="it-IT" smtClean="0"/>
              <a:t>Quarto livello</a:t>
            </a:r>
          </a:p>
          <a:p>
            <a:pPr lvl="4" eaLnBrk="1" latinLnBrk="0" hangingPunct="1"/>
            <a:r>
              <a:rPr lang="it-IT" smtClean="0"/>
              <a:t>Quinto livello</a:t>
            </a:r>
            <a:endParaRPr kumimoji="0" lang="en-US"/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it-IT" smtClean="0"/>
              <a:t>Fare clic per modificare stili del testo dello schema</a:t>
            </a:r>
          </a:p>
          <a:p>
            <a:pPr lvl="1" eaLnBrk="1" latinLnBrk="0" hangingPunct="1"/>
            <a:r>
              <a:rPr lang="it-IT" smtClean="0"/>
              <a:t>Secondo livello</a:t>
            </a:r>
          </a:p>
          <a:p>
            <a:pPr lvl="2" eaLnBrk="1" latinLnBrk="0" hangingPunct="1"/>
            <a:r>
              <a:rPr lang="it-IT" smtClean="0"/>
              <a:t>Terzo livello</a:t>
            </a:r>
          </a:p>
          <a:p>
            <a:pPr lvl="3" eaLnBrk="1" latinLnBrk="0" hangingPunct="1"/>
            <a:r>
              <a:rPr lang="it-IT" smtClean="0"/>
              <a:t>Quarto livello</a:t>
            </a:r>
          </a:p>
          <a:p>
            <a:pPr lvl="4" eaLnBrk="1" latinLnBrk="0" hangingPunct="1"/>
            <a:r>
              <a:rPr lang="it-IT" smtClean="0"/>
              <a:t>Quinto livello</a:t>
            </a:r>
            <a:endParaRPr kumimoji="0" lang="en-US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it-IT" smtClean="0"/>
              <a:t>Fare clic per modificare lo stile del titolo</a:t>
            </a:r>
            <a:endParaRPr kumimoji="0" lang="en-US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8" name="Segnaposto numero diapositiva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  <p:sp>
        <p:nvSpPr>
          <p:cNvPr id="9" name="Segnaposto piè di pagina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it-IT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it-IT" smtClean="0"/>
              <a:t>Fare clic per modificare lo stile del titolo</a:t>
            </a:r>
            <a:endParaRPr kumimoji="0" lang="en-US"/>
          </a:p>
        </p:txBody>
      </p:sp>
      <p:sp>
        <p:nvSpPr>
          <p:cNvPr id="3" name="Segnaposto testo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it-IT" smtClean="0"/>
              <a:t>Fare clic per modificare stili del testo dello schema</a:t>
            </a:r>
          </a:p>
          <a:p>
            <a:pPr lvl="1" eaLnBrk="1" latinLnBrk="0" hangingPunct="1"/>
            <a:r>
              <a:rPr lang="it-IT" smtClean="0"/>
              <a:t>Secondo livello</a:t>
            </a:r>
          </a:p>
          <a:p>
            <a:pPr lvl="2" eaLnBrk="1" latinLnBrk="0" hangingPunct="1"/>
            <a:r>
              <a:rPr lang="it-IT" smtClean="0"/>
              <a:t>Terzo livello</a:t>
            </a:r>
          </a:p>
          <a:p>
            <a:pPr lvl="3" eaLnBrk="1" latinLnBrk="0" hangingPunct="1"/>
            <a:r>
              <a:rPr lang="it-IT" smtClean="0"/>
              <a:t>Quarto livello</a:t>
            </a:r>
          </a:p>
          <a:p>
            <a:pPr lvl="4" eaLnBrk="1" latinLnBrk="0" hangingPunct="1"/>
            <a:r>
              <a:rPr lang="it-IT" smtClean="0"/>
              <a:t>Quinto livello</a:t>
            </a:r>
            <a:endParaRPr kumimoji="0" lang="en-US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it-IT" smtClean="0"/>
              <a:t>Fare clic per modificare lo stile del titolo</a:t>
            </a:r>
            <a:endParaRPr kumimoji="0" lang="en-US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it-IT" smtClean="0"/>
              <a:t>Fare clic sull'icona per inserire un'immagine</a:t>
            </a:r>
            <a:endParaRPr kumimoji="0" lang="en-US" dirty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igura a mano libera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igura a mano libera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egnaposto titolo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it-IT" smtClean="0"/>
              <a:t>Fare clic per modificare lo stile del titolo</a:t>
            </a:r>
            <a:endParaRPr kumimoji="0" lang="en-US"/>
          </a:p>
        </p:txBody>
      </p:sp>
      <p:sp>
        <p:nvSpPr>
          <p:cNvPr id="30" name="Segnaposto testo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it-IT" smtClean="0"/>
              <a:t>Fare clic per modificare stili del testo dello schema</a:t>
            </a:r>
          </a:p>
          <a:p>
            <a:pPr lvl="1" eaLnBrk="1" latinLnBrk="0" hangingPunct="1"/>
            <a:r>
              <a:rPr kumimoji="0" lang="it-IT" smtClean="0"/>
              <a:t>Secondo livello</a:t>
            </a:r>
          </a:p>
          <a:p>
            <a:pPr lvl="2" eaLnBrk="1" latinLnBrk="0" hangingPunct="1"/>
            <a:r>
              <a:rPr kumimoji="0" lang="it-IT" smtClean="0"/>
              <a:t>Terzo livello</a:t>
            </a:r>
          </a:p>
          <a:p>
            <a:pPr lvl="3" eaLnBrk="1" latinLnBrk="0" hangingPunct="1"/>
            <a:r>
              <a:rPr kumimoji="0" lang="it-IT" smtClean="0"/>
              <a:t>Quarto livello</a:t>
            </a:r>
          </a:p>
          <a:p>
            <a:pPr lvl="4" eaLnBrk="1" latinLnBrk="0" hangingPunct="1"/>
            <a:r>
              <a:rPr kumimoji="0" lang="it-IT" smtClean="0"/>
              <a:t>Quinto livello</a:t>
            </a:r>
            <a:endParaRPr kumimoji="0" lang="en-US"/>
          </a:p>
        </p:txBody>
      </p:sp>
      <p:sp>
        <p:nvSpPr>
          <p:cNvPr id="10" name="Segnaposto data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7F49D355-16BD-4E45-BD9A-5EA878CF7CBD}" type="datetimeFigureOut">
              <a:rPr lang="it-IT" smtClean="0"/>
              <a:pPr/>
              <a:t>19/04/2016</a:t>
            </a:fld>
            <a:endParaRPr lang="it-IT" dirty="0"/>
          </a:p>
        </p:txBody>
      </p:sp>
      <p:sp>
        <p:nvSpPr>
          <p:cNvPr id="22" name="Segnaposto piè di pagina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it-IT" dirty="0"/>
          </a:p>
        </p:txBody>
      </p:sp>
      <p:sp>
        <p:nvSpPr>
          <p:cNvPr id="18" name="Segnaposto numero diapositiva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E7A41E1B-4F70-4964-A407-84C68BE8251C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539552" y="404664"/>
            <a:ext cx="4896544" cy="1600327"/>
          </a:xfrm>
        </p:spPr>
        <p:txBody>
          <a:bodyPr>
            <a:normAutofit fontScale="90000"/>
          </a:bodyPr>
          <a:lstStyle/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it-IT" i="1" dirty="0" smtClean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  <a:t>USR CAMPANIA </a:t>
            </a:r>
            <a:r>
              <a:rPr lang="it-IT" i="1" dirty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  <a:t>POLO </a:t>
            </a:r>
            <a:r>
              <a:rPr lang="it-IT" i="1" dirty="0" smtClean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  <a:t/>
            </a:r>
            <a:br>
              <a:rPr lang="it-IT" i="1" dirty="0" smtClean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</a:br>
            <a:r>
              <a:rPr lang="it-IT" i="1" dirty="0" smtClean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  <a:t>REGIONALE </a:t>
            </a:r>
            <a:br>
              <a:rPr lang="it-IT" i="1" dirty="0" smtClean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</a:br>
            <a:r>
              <a:rPr lang="it-IT" i="1" dirty="0" err="1" smtClean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  <a:t>IIsS</a:t>
            </a:r>
            <a:r>
              <a:rPr lang="it-IT" i="1" dirty="0" smtClean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  <a:t> A.TORRENTE</a:t>
            </a:r>
            <a:endParaRPr lang="it-IT" sz="1800" i="1" dirty="0">
              <a:solidFill>
                <a:srgbClr val="FF0000"/>
              </a:solidFill>
              <a:latin typeface="Calibri"/>
              <a:ea typeface="Times New Roman"/>
              <a:cs typeface="Times New Roman"/>
            </a:endParaRP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-252536" y="3284984"/>
            <a:ext cx="8136904" cy="1800200"/>
          </a:xfrm>
        </p:spPr>
        <p:txBody>
          <a:bodyPr>
            <a:normAutofit/>
          </a:bodyPr>
          <a:lstStyle/>
          <a:p>
            <a:pPr algn="ctr"/>
            <a:r>
              <a:rPr lang="it-IT" sz="2800" b="1" dirty="0" smtClean="0"/>
              <a:t>INCONTRI CON I TUTOR DEI NEOASSUNTI</a:t>
            </a:r>
            <a:endParaRPr lang="it-IT" sz="2800" dirty="0"/>
          </a:p>
          <a:p>
            <a:pPr algn="ctr"/>
            <a:r>
              <a:rPr lang="it-IT" sz="1800" i="1" dirty="0" smtClean="0"/>
              <a:t>anno </a:t>
            </a:r>
            <a:r>
              <a:rPr lang="it-IT" sz="1800" i="1" dirty="0"/>
              <a:t>s</a:t>
            </a:r>
            <a:r>
              <a:rPr lang="it-IT" sz="1800" i="1" dirty="0" smtClean="0"/>
              <a:t>colastico 2015/2016</a:t>
            </a:r>
          </a:p>
          <a:p>
            <a:pPr algn="ctr"/>
            <a:r>
              <a:rPr lang="it-IT" sz="2800" b="1" dirty="0" smtClean="0"/>
              <a:t>11 e 14 APRILE 2016</a:t>
            </a:r>
            <a:endParaRPr lang="it-IT" sz="2800" b="1" dirty="0"/>
          </a:p>
        </p:txBody>
      </p:sp>
    </p:spTree>
    <p:extLst>
      <p:ext uri="{BB962C8B-B14F-4D97-AF65-F5344CB8AC3E}">
        <p14:creationId xmlns:p14="http://schemas.microsoft.com/office/powerpoint/2010/main" val="23684621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3200" b="1" i="1" dirty="0" smtClean="0">
                <a:solidFill>
                  <a:srgbClr val="FF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b="1" dirty="0">
              <a:solidFill>
                <a:srgbClr val="FF0000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600201"/>
            <a:ext cx="7355160" cy="4349080"/>
          </a:xfrm>
        </p:spPr>
        <p:txBody>
          <a:bodyPr>
            <a:normAutofit fontScale="77500" lnSpcReduction="20000"/>
          </a:bodyPr>
          <a:lstStyle/>
          <a:p>
            <a:endParaRPr lang="it-IT" dirty="0" smtClean="0"/>
          </a:p>
          <a:p>
            <a:pPr marL="36576" indent="0" algn="ctr">
              <a:buNone/>
            </a:pPr>
            <a:r>
              <a:rPr lang="it-IT" b="1" dirty="0" smtClean="0"/>
              <a:t>PIANIFICAZIONE PERCORSI FORMATIVI</a:t>
            </a:r>
          </a:p>
          <a:p>
            <a:pPr marL="36576" indent="0" algn="ctr">
              <a:buNone/>
            </a:pPr>
            <a:endParaRPr lang="it-IT" b="1" dirty="0" smtClean="0"/>
          </a:p>
          <a:p>
            <a:pPr marL="36576" indent="0" algn="ctr">
              <a:buNone/>
            </a:pPr>
            <a:r>
              <a:rPr lang="it-IT" b="1" dirty="0" smtClean="0"/>
              <a:t>INDIVIDUAZIONE DI MEDIAZIONI DIDATTICHE ADEGUATE</a:t>
            </a:r>
          </a:p>
          <a:p>
            <a:pPr marL="36576" indent="0" algn="ctr">
              <a:buNone/>
            </a:pPr>
            <a:endParaRPr lang="it-IT" b="1" dirty="0" smtClean="0"/>
          </a:p>
          <a:p>
            <a:pPr marL="36576" indent="0" algn="ctr">
              <a:buNone/>
            </a:pPr>
            <a:r>
              <a:rPr lang="it-IT" b="1" dirty="0" smtClean="0"/>
              <a:t>METODOLOGIA DIDATTICA COME DIVERSA RAPPRESENTAZIONE DI CONTENUTI DISCIPLINARI</a:t>
            </a:r>
          </a:p>
          <a:p>
            <a:pPr marL="36576" indent="0" algn="ctr">
              <a:buNone/>
            </a:pPr>
            <a:endParaRPr lang="it-IT" b="1" dirty="0" smtClean="0"/>
          </a:p>
          <a:p>
            <a:pPr marL="36576" indent="0" algn="ctr">
              <a:buNone/>
            </a:pPr>
            <a:r>
              <a:rPr lang="it-IT" b="1" dirty="0" smtClean="0"/>
              <a:t>INSCINDIBILITA’ TRA METODOLOGIA E DISCIPLINA</a:t>
            </a:r>
            <a:endParaRPr lang="it-IT" b="1" dirty="0"/>
          </a:p>
        </p:txBody>
      </p:sp>
      <p:sp>
        <p:nvSpPr>
          <p:cNvPr id="4" name="Freccia in giù 3"/>
          <p:cNvSpPr/>
          <p:nvPr/>
        </p:nvSpPr>
        <p:spPr>
          <a:xfrm>
            <a:off x="3911599" y="2347151"/>
            <a:ext cx="407390" cy="43377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3200" b="1" i="1" dirty="0" smtClean="0">
                <a:solidFill>
                  <a:srgbClr val="FF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b="1" dirty="0">
              <a:solidFill>
                <a:srgbClr val="FF0000"/>
              </a:solidFill>
            </a:endParaRPr>
          </a:p>
        </p:txBody>
      </p:sp>
      <p:sp>
        <p:nvSpPr>
          <p:cNvPr id="4" name="Ovale 3"/>
          <p:cNvSpPr/>
          <p:nvPr/>
        </p:nvSpPr>
        <p:spPr>
          <a:xfrm>
            <a:off x="323528" y="1700808"/>
            <a:ext cx="3888432" cy="25202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15000"/>
              </a:lnSpc>
            </a:pPr>
            <a:r>
              <a:rPr lang="it-IT" sz="1600" u="sng" dirty="0">
                <a:latin typeface="Cambria"/>
                <a:ea typeface="Times New Roman"/>
                <a:cs typeface="Cambria"/>
              </a:rPr>
              <a:t>Strutturare</a:t>
            </a:r>
            <a:r>
              <a:rPr lang="it-IT" sz="1600" dirty="0">
                <a:latin typeface="Cambria"/>
                <a:ea typeface="Times New Roman"/>
                <a:cs typeface="Cambria"/>
              </a:rPr>
              <a:t> </a:t>
            </a:r>
            <a:r>
              <a:rPr lang="it-IT" sz="1600" b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l’azione di insegnamento</a:t>
            </a:r>
            <a:r>
              <a:rPr lang="it-IT" sz="1600" dirty="0">
                <a:latin typeface="Cambria"/>
                <a:ea typeface="Times New Roman"/>
                <a:cs typeface="Cambria"/>
              </a:rPr>
              <a:t>, </a:t>
            </a:r>
            <a:r>
              <a:rPr lang="it-IT" sz="1600" u="sng" dirty="0">
                <a:latin typeface="Cambria"/>
                <a:ea typeface="Times New Roman"/>
                <a:cs typeface="Cambria"/>
              </a:rPr>
              <a:t>impostando una </a:t>
            </a:r>
            <a:r>
              <a:rPr lang="it-IT" sz="1600" b="1" dirty="0">
                <a:solidFill>
                  <a:srgbClr val="6DD187"/>
                </a:solidFill>
                <a:latin typeface="Cambria"/>
                <a:ea typeface="Times New Roman"/>
                <a:cs typeface="Cambria"/>
              </a:rPr>
              <a:t>relazione coerente tra obiettivi, attività, mediatori e </a:t>
            </a:r>
            <a:r>
              <a:rPr lang="it-IT" sz="1600" b="1" dirty="0" smtClean="0">
                <a:solidFill>
                  <a:srgbClr val="6DD187"/>
                </a:solidFill>
                <a:latin typeface="Cambria"/>
                <a:ea typeface="Times New Roman"/>
                <a:cs typeface="Cambria"/>
              </a:rPr>
              <a:t>valutazione</a:t>
            </a:r>
            <a:endParaRPr lang="it-IT" sz="1600" b="1" dirty="0">
              <a:solidFill>
                <a:srgbClr val="6DD187"/>
              </a:solidFill>
              <a:latin typeface="Calibri"/>
              <a:ea typeface="Times New Roman"/>
              <a:cs typeface="Times New Roman"/>
            </a:endParaRPr>
          </a:p>
        </p:txBody>
      </p:sp>
      <p:sp>
        <p:nvSpPr>
          <p:cNvPr id="5" name="Ovale 4"/>
          <p:cNvSpPr/>
          <p:nvPr/>
        </p:nvSpPr>
        <p:spPr>
          <a:xfrm>
            <a:off x="3923928" y="3212976"/>
            <a:ext cx="3888432" cy="25202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15000"/>
              </a:lnSpc>
            </a:pPr>
            <a:r>
              <a:rPr lang="it-IT" sz="1600" u="sng" dirty="0">
                <a:latin typeface="Cambria"/>
                <a:ea typeface="Times New Roman"/>
                <a:cs typeface="Cambria"/>
              </a:rPr>
              <a:t>Verificare </a:t>
            </a:r>
            <a:r>
              <a:rPr lang="it-IT" sz="1600" b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l’impatto dell’intervento didattico </a:t>
            </a:r>
            <a:r>
              <a:rPr lang="it-IT" sz="1600" dirty="0">
                <a:latin typeface="Cambria"/>
                <a:ea typeface="Times New Roman"/>
                <a:cs typeface="Cambria"/>
              </a:rPr>
              <a:t>rimettendone a fuoco gli aspetti </a:t>
            </a:r>
            <a:r>
              <a:rPr lang="it-IT" sz="1600" dirty="0" smtClean="0">
                <a:latin typeface="Cambria"/>
                <a:ea typeface="Times New Roman"/>
                <a:cs typeface="Cambria"/>
              </a:rPr>
              <a:t>essenziali</a:t>
            </a:r>
            <a:endParaRPr lang="it-IT" sz="1600" dirty="0">
              <a:latin typeface="Calibri"/>
              <a:ea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3200" b="1" i="1" dirty="0" smtClean="0">
                <a:solidFill>
                  <a:srgbClr val="FF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b="1" dirty="0">
              <a:solidFill>
                <a:srgbClr val="FF0000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23528" y="1490054"/>
            <a:ext cx="7467600" cy="4525963"/>
          </a:xfrm>
        </p:spPr>
        <p:txBody>
          <a:bodyPr>
            <a:normAutofit/>
          </a:bodyPr>
          <a:lstStyle/>
          <a:p>
            <a:endParaRPr lang="it-IT" dirty="0" smtClean="0"/>
          </a:p>
          <a:p>
            <a:pPr marL="36576" indent="0" algn="ctr">
              <a:buNone/>
            </a:pPr>
            <a:r>
              <a:rPr lang="it-IT" b="1" dirty="0" smtClean="0"/>
              <a:t>CONOSCENZA DELLE TECNOLOGIE PER LA DIDATTICA</a:t>
            </a:r>
          </a:p>
          <a:p>
            <a:pPr marL="36576" indent="0" algn="ctr">
              <a:buNone/>
            </a:pPr>
            <a:endParaRPr lang="it-IT" b="1" dirty="0" smtClean="0"/>
          </a:p>
          <a:p>
            <a:pPr marL="36576" indent="0" algn="ctr">
              <a:buNone/>
            </a:pPr>
            <a:endParaRPr lang="it-IT" b="1" dirty="0" smtClean="0"/>
          </a:p>
          <a:p>
            <a:pPr marL="36576" indent="0" algn="ctr">
              <a:buNone/>
            </a:pPr>
            <a:r>
              <a:rPr lang="it-IT" b="1" dirty="0" smtClean="0"/>
              <a:t>DEFINIZIONE ED AFFIDAMENTO COMPITI PER I QUALI SI RICHIEDE L’USO DI SPECIFICHE TECNOLOGIE</a:t>
            </a:r>
          </a:p>
          <a:p>
            <a:endParaRPr lang="it-IT" b="1" dirty="0" smtClean="0"/>
          </a:p>
          <a:p>
            <a:endParaRPr lang="it-IT" dirty="0"/>
          </a:p>
        </p:txBody>
      </p:sp>
      <p:sp>
        <p:nvSpPr>
          <p:cNvPr id="4" name="Freccia in giù 3"/>
          <p:cNvSpPr/>
          <p:nvPr/>
        </p:nvSpPr>
        <p:spPr>
          <a:xfrm>
            <a:off x="3455876" y="3501008"/>
            <a:ext cx="504056" cy="5040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3200" b="1" i="1" dirty="0" smtClean="0">
                <a:solidFill>
                  <a:srgbClr val="FF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b="1" dirty="0">
              <a:solidFill>
                <a:srgbClr val="FF0000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it-IT" dirty="0" smtClean="0"/>
          </a:p>
          <a:p>
            <a:endParaRPr lang="it-IT" dirty="0"/>
          </a:p>
        </p:txBody>
      </p:sp>
      <p:sp>
        <p:nvSpPr>
          <p:cNvPr id="4" name="Ovale 3"/>
          <p:cNvSpPr/>
          <p:nvPr/>
        </p:nvSpPr>
        <p:spPr>
          <a:xfrm>
            <a:off x="179512" y="1770098"/>
            <a:ext cx="3888432" cy="25202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>
              <a:lnSpc>
                <a:spcPct val="115000"/>
              </a:lnSpc>
            </a:pPr>
            <a:r>
              <a:rPr lang="it-IT" sz="1600" dirty="0" smtClean="0">
                <a:latin typeface="Cambria"/>
                <a:ea typeface="Times New Roman"/>
                <a:cs typeface="Cambria"/>
              </a:rPr>
              <a:t>Introdurre l’uso consapevole delle </a:t>
            </a:r>
            <a:r>
              <a:rPr lang="it-IT" sz="1600" b="1" dirty="0" smtClean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tecnologie nella didattica </a:t>
            </a:r>
            <a:r>
              <a:rPr lang="it-IT" sz="1600" u="sng" dirty="0" smtClean="0">
                <a:latin typeface="Cambria"/>
                <a:ea typeface="Times New Roman"/>
                <a:cs typeface="Cambria"/>
              </a:rPr>
              <a:t>per facilitare la </a:t>
            </a:r>
            <a:r>
              <a:rPr lang="it-IT" sz="1600" u="sng" dirty="0">
                <a:latin typeface="Cambria"/>
                <a:ea typeface="Times New Roman"/>
                <a:cs typeface="Cambria"/>
              </a:rPr>
              <a:t>mediazione didattica</a:t>
            </a:r>
            <a:r>
              <a:rPr lang="it-IT" sz="1600" dirty="0">
                <a:latin typeface="Cambria"/>
                <a:ea typeface="Times New Roman"/>
                <a:cs typeface="Cambria"/>
              </a:rPr>
              <a:t>, anche in vista di interventi funzionali e/o </a:t>
            </a:r>
            <a:r>
              <a:rPr lang="it-IT" sz="1600" dirty="0" smtClean="0">
                <a:latin typeface="Cambria"/>
                <a:ea typeface="Times New Roman"/>
                <a:cs typeface="Cambria"/>
              </a:rPr>
              <a:t>compensativi</a:t>
            </a:r>
            <a:endParaRPr lang="it-IT" sz="1600" dirty="0">
              <a:latin typeface="Calibri"/>
              <a:ea typeface="Times New Roman"/>
              <a:cs typeface="Times New Roman"/>
            </a:endParaRPr>
          </a:p>
        </p:txBody>
      </p:sp>
      <p:sp>
        <p:nvSpPr>
          <p:cNvPr id="5" name="Ovale 4"/>
          <p:cNvSpPr/>
          <p:nvPr/>
        </p:nvSpPr>
        <p:spPr>
          <a:xfrm>
            <a:off x="4180400" y="3041095"/>
            <a:ext cx="3888432" cy="25202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>
              <a:lnSpc>
                <a:spcPct val="115000"/>
              </a:lnSpc>
            </a:pPr>
            <a:r>
              <a:rPr lang="it-IT" sz="1600" u="sng" dirty="0" smtClean="0">
                <a:latin typeface="Cambria"/>
                <a:ea typeface="Times New Roman"/>
                <a:cs typeface="Cambria"/>
              </a:rPr>
              <a:t>Affidare </a:t>
            </a:r>
            <a:r>
              <a:rPr lang="it-IT" sz="1600" b="1" dirty="0" smtClean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compiti </a:t>
            </a:r>
            <a:r>
              <a:rPr lang="it-IT" sz="1600" b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di </a:t>
            </a:r>
            <a:r>
              <a:rPr lang="it-IT" sz="1600" b="1" dirty="0" smtClean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apprendimento </a:t>
            </a:r>
            <a:r>
              <a:rPr lang="it-IT" sz="1600" u="sng" dirty="0" smtClean="0">
                <a:latin typeface="Cambria"/>
                <a:ea typeface="Times New Roman"/>
                <a:cs typeface="Cambria"/>
              </a:rPr>
              <a:t>in ragione delle caratteristiche degli allievi che debbano </a:t>
            </a:r>
            <a:r>
              <a:rPr lang="it-IT" sz="1600" b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fare uso delle </a:t>
            </a:r>
            <a:r>
              <a:rPr lang="it-IT" sz="1600" b="1" dirty="0" smtClean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tecnologie</a:t>
            </a:r>
            <a:endParaRPr lang="it-IT" sz="1600" dirty="0">
              <a:latin typeface="Calibri"/>
              <a:ea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3200" b="1" i="1" dirty="0" smtClean="0">
                <a:solidFill>
                  <a:srgbClr val="FF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b="1" dirty="0">
              <a:solidFill>
                <a:srgbClr val="FF0000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6576" indent="0">
              <a:buNone/>
            </a:pPr>
            <a:endParaRPr lang="it-IT" dirty="0" smtClean="0"/>
          </a:p>
          <a:p>
            <a:pPr marL="36576" indent="0" algn="ctr">
              <a:buNone/>
            </a:pPr>
            <a:r>
              <a:rPr lang="it-IT" b="1" dirty="0" smtClean="0"/>
              <a:t>PIANIFICAZIONE SITUAZIONI “APERTE” DI APPRENDIMENTO</a:t>
            </a:r>
          </a:p>
          <a:p>
            <a:pPr marL="36576" indent="0" algn="ctr">
              <a:buNone/>
            </a:pPr>
            <a:endParaRPr lang="it-IT" b="1" dirty="0" smtClean="0"/>
          </a:p>
          <a:p>
            <a:pPr marL="36576" indent="0" algn="ctr">
              <a:buNone/>
            </a:pPr>
            <a:endParaRPr lang="it-IT" b="1" dirty="0" smtClean="0"/>
          </a:p>
          <a:p>
            <a:pPr marL="36576" indent="0" algn="ctr">
              <a:buNone/>
            </a:pPr>
            <a:r>
              <a:rPr lang="it-IT" b="1" dirty="0" smtClean="0"/>
              <a:t>STRATEGIE DI SUPPORTO E DI RECUPERO</a:t>
            </a:r>
            <a:endParaRPr lang="it-IT" b="1" dirty="0"/>
          </a:p>
        </p:txBody>
      </p:sp>
      <p:sp>
        <p:nvSpPr>
          <p:cNvPr id="4" name="Freccia in giù 3"/>
          <p:cNvSpPr/>
          <p:nvPr/>
        </p:nvSpPr>
        <p:spPr>
          <a:xfrm>
            <a:off x="3815916" y="3470677"/>
            <a:ext cx="504056" cy="5040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3200" b="1" i="1" dirty="0" smtClean="0">
                <a:solidFill>
                  <a:srgbClr val="FF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b="1" dirty="0">
              <a:solidFill>
                <a:srgbClr val="FF0000"/>
              </a:solidFill>
            </a:endParaRPr>
          </a:p>
        </p:txBody>
      </p:sp>
      <p:sp>
        <p:nvSpPr>
          <p:cNvPr id="4" name="Ovale 3"/>
          <p:cNvSpPr/>
          <p:nvPr/>
        </p:nvSpPr>
        <p:spPr>
          <a:xfrm>
            <a:off x="30567" y="1593531"/>
            <a:ext cx="4752528" cy="266157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>
              <a:lnSpc>
                <a:spcPct val="115000"/>
              </a:lnSpc>
            </a:pPr>
            <a:r>
              <a:rPr lang="it-IT" sz="1400" u="sng" dirty="0">
                <a:latin typeface="Cambria"/>
                <a:ea typeface="Times New Roman"/>
                <a:cs typeface="Cambria"/>
              </a:rPr>
              <a:t>Attivare gli alunni nel </a:t>
            </a:r>
            <a:r>
              <a:rPr lang="it-IT" sz="1400" b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costruire conoscenze </a:t>
            </a:r>
            <a:r>
              <a:rPr lang="it-IT" sz="1400" dirty="0">
                <a:latin typeface="Cambria"/>
                <a:ea typeface="Times New Roman"/>
                <a:cs typeface="Cambria"/>
              </a:rPr>
              <a:t>individualmente e in gruppo </a:t>
            </a:r>
            <a:r>
              <a:rPr lang="it-IT" sz="1400" u="sng" dirty="0">
                <a:latin typeface="Cambria"/>
                <a:ea typeface="Times New Roman"/>
                <a:cs typeface="Cambria"/>
              </a:rPr>
              <a:t>attraverso la definizione di attività “in situazione” aperte</a:t>
            </a:r>
            <a:r>
              <a:rPr lang="it-IT" sz="1400" dirty="0">
                <a:latin typeface="Cambria"/>
                <a:ea typeface="Times New Roman"/>
                <a:cs typeface="Cambria"/>
              </a:rPr>
              <a:t> </a:t>
            </a:r>
            <a:r>
              <a:rPr lang="it-IT" sz="1400" dirty="0" smtClean="0">
                <a:latin typeface="Cambria"/>
                <a:ea typeface="Times New Roman"/>
                <a:cs typeface="Cambria"/>
              </a:rPr>
              <a:t>che pongano in luce il loro  livello di autonomia e </a:t>
            </a:r>
            <a:r>
              <a:rPr lang="it-IT" sz="1400" dirty="0" err="1" smtClean="0">
                <a:latin typeface="Cambria"/>
                <a:ea typeface="Times New Roman"/>
                <a:cs typeface="Cambria"/>
              </a:rPr>
              <a:t>responsabilita</a:t>
            </a:r>
            <a:r>
              <a:rPr lang="it-IT" sz="1400" dirty="0" smtClean="0">
                <a:latin typeface="Cambria"/>
                <a:ea typeface="Times New Roman"/>
                <a:cs typeface="Cambria"/>
              </a:rPr>
              <a:t> attraverso la ricerca</a:t>
            </a:r>
            <a:r>
              <a:rPr lang="it-IT" sz="1400" dirty="0">
                <a:latin typeface="Cambria"/>
                <a:ea typeface="Times New Roman"/>
                <a:cs typeface="Cambria"/>
              </a:rPr>
              <a:t>, </a:t>
            </a:r>
            <a:r>
              <a:rPr lang="it-IT" sz="1400" dirty="0" smtClean="0">
                <a:latin typeface="Cambria"/>
                <a:ea typeface="Times New Roman"/>
                <a:cs typeface="Cambria"/>
              </a:rPr>
              <a:t>la soluzione </a:t>
            </a:r>
            <a:r>
              <a:rPr lang="it-IT" sz="1400" dirty="0">
                <a:latin typeface="Cambria"/>
                <a:ea typeface="Times New Roman"/>
                <a:cs typeface="Cambria"/>
              </a:rPr>
              <a:t>di </a:t>
            </a:r>
            <a:r>
              <a:rPr lang="it-IT" sz="1400" dirty="0" smtClean="0">
                <a:latin typeface="Cambria"/>
                <a:ea typeface="Times New Roman"/>
                <a:cs typeface="Cambria"/>
              </a:rPr>
              <a:t>problemi e la  </a:t>
            </a:r>
            <a:r>
              <a:rPr lang="it-IT" sz="1400" dirty="0">
                <a:latin typeface="Cambria"/>
                <a:ea typeface="Times New Roman"/>
                <a:cs typeface="Cambria"/>
              </a:rPr>
              <a:t>costruzione di </a:t>
            </a:r>
            <a:r>
              <a:rPr lang="it-IT" sz="1400" dirty="0" smtClean="0">
                <a:latin typeface="Cambria"/>
                <a:ea typeface="Times New Roman"/>
                <a:cs typeface="Cambria"/>
              </a:rPr>
              <a:t>progetti</a:t>
            </a:r>
            <a:endParaRPr lang="it-IT" sz="1400" dirty="0">
              <a:latin typeface="Calibri"/>
              <a:ea typeface="Times New Roman"/>
              <a:cs typeface="Times New Roman"/>
            </a:endParaRPr>
          </a:p>
        </p:txBody>
      </p:sp>
      <p:sp>
        <p:nvSpPr>
          <p:cNvPr id="5" name="Ovale 4"/>
          <p:cNvSpPr/>
          <p:nvPr/>
        </p:nvSpPr>
        <p:spPr>
          <a:xfrm>
            <a:off x="4427984" y="3140968"/>
            <a:ext cx="3744416" cy="23762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15000"/>
              </a:lnSpc>
            </a:pPr>
            <a:r>
              <a:rPr lang="it-IT" sz="1600" u="sng" dirty="0">
                <a:latin typeface="Cambria"/>
                <a:ea typeface="Times New Roman"/>
                <a:cs typeface="Cambria"/>
              </a:rPr>
              <a:t>Prefigurarsi i possibili </a:t>
            </a:r>
            <a:r>
              <a:rPr lang="it-IT" sz="1600" b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ostacoli di apprendimento </a:t>
            </a:r>
            <a:r>
              <a:rPr lang="it-IT" sz="1600" u="sng" dirty="0">
                <a:latin typeface="Cambria"/>
                <a:ea typeface="Times New Roman"/>
                <a:cs typeface="Cambria"/>
              </a:rPr>
              <a:t>e predisporre adeguate</a:t>
            </a:r>
            <a:r>
              <a:rPr lang="it-IT" sz="1600" dirty="0">
                <a:latin typeface="Cambria"/>
                <a:ea typeface="Times New Roman"/>
                <a:cs typeface="Cambria"/>
              </a:rPr>
              <a:t> </a:t>
            </a:r>
            <a:r>
              <a:rPr lang="it-IT" sz="1600" b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strategie di intervento</a:t>
            </a:r>
            <a:r>
              <a:rPr lang="it-IT" sz="1600" dirty="0">
                <a:latin typeface="Cambria"/>
                <a:ea typeface="Times New Roman"/>
                <a:cs typeface="Cambria"/>
              </a:rPr>
              <a:t>.</a:t>
            </a:r>
            <a:endParaRPr lang="it-IT" sz="1600" dirty="0">
              <a:latin typeface="Calibri"/>
              <a:ea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251520" y="476672"/>
            <a:ext cx="4752528" cy="1600327"/>
          </a:xfrm>
        </p:spPr>
        <p:txBody>
          <a:bodyPr>
            <a:normAutofit fontScale="90000"/>
          </a:bodyPr>
          <a:lstStyle/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it-IT" i="1" dirty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  <a:t>USR CAMPANIA POLO </a:t>
            </a:r>
            <a:br>
              <a:rPr lang="it-IT" i="1" dirty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</a:br>
            <a:r>
              <a:rPr lang="it-IT" i="1" dirty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  <a:t>REGIONALE </a:t>
            </a:r>
            <a:br>
              <a:rPr lang="it-IT" i="1" dirty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</a:br>
            <a:r>
              <a:rPr lang="it-IT" i="1" dirty="0" err="1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  <a:t>IIsS</a:t>
            </a:r>
            <a:r>
              <a:rPr lang="it-IT" i="1" dirty="0">
                <a:solidFill>
                  <a:srgbClr val="FF0000"/>
                </a:solidFill>
                <a:latin typeface="Cambria,Bold"/>
                <a:ea typeface="Times New Roman"/>
                <a:cs typeface="Times New Roman"/>
              </a:rPr>
              <a:t> A.TORRENTE</a:t>
            </a:r>
            <a:endParaRPr lang="it-IT" sz="1800" dirty="0">
              <a:solidFill>
                <a:srgbClr val="FF0000"/>
              </a:solidFill>
              <a:latin typeface="Calibri"/>
              <a:ea typeface="Times New Roman"/>
              <a:cs typeface="Times New Roman"/>
            </a:endParaRP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251520" y="3429000"/>
            <a:ext cx="7560840" cy="1752600"/>
          </a:xfrm>
        </p:spPr>
        <p:txBody>
          <a:bodyPr>
            <a:normAutofit/>
          </a:bodyPr>
          <a:lstStyle/>
          <a:p>
            <a:pPr algn="ctr"/>
            <a:r>
              <a:rPr lang="it-IT" sz="2800" b="1" dirty="0" smtClean="0"/>
              <a:t>PRIMA DEL BILANCIO DELLE COMPETENZE </a:t>
            </a:r>
            <a:endParaRPr lang="it-IT" sz="2800" b="1" dirty="0"/>
          </a:p>
        </p:txBody>
      </p:sp>
    </p:spTree>
    <p:extLst>
      <p:ext uri="{BB962C8B-B14F-4D97-AF65-F5344CB8AC3E}">
        <p14:creationId xmlns:p14="http://schemas.microsoft.com/office/powerpoint/2010/main" val="23684621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it-IT" sz="3200" b="1" i="1" dirty="0" smtClean="0">
                <a:solidFill>
                  <a:srgbClr val="C0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b="1" dirty="0">
              <a:solidFill>
                <a:srgbClr val="C00000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600201"/>
            <a:ext cx="6563072" cy="3989039"/>
          </a:xfrm>
        </p:spPr>
        <p:txBody>
          <a:bodyPr>
            <a:normAutofit fontScale="92500"/>
          </a:bodyPr>
          <a:lstStyle/>
          <a:p>
            <a:pPr algn="ctr">
              <a:buNone/>
            </a:pPr>
            <a:endParaRPr lang="it-IT" b="1" i="1" dirty="0"/>
          </a:p>
          <a:p>
            <a:pPr algn="ctr">
              <a:buNone/>
            </a:pPr>
            <a:r>
              <a:rPr lang="it-IT" b="1" i="1" dirty="0" smtClean="0"/>
              <a:t>CONTESTO NORMATIVO</a:t>
            </a:r>
          </a:p>
          <a:p>
            <a:pPr algn="ctr">
              <a:buNone/>
            </a:pPr>
            <a:endParaRPr lang="it-IT" sz="2800" b="1" i="1" dirty="0" smtClean="0"/>
          </a:p>
          <a:p>
            <a:pPr algn="ctr">
              <a:buNone/>
            </a:pPr>
            <a:r>
              <a:rPr lang="it-IT" sz="2600" i="1" dirty="0" smtClean="0"/>
              <a:t>INDICAZIONI PRIMO CICLO</a:t>
            </a:r>
          </a:p>
          <a:p>
            <a:pPr algn="ctr">
              <a:buNone/>
            </a:pPr>
            <a:endParaRPr lang="it-IT" sz="2600" i="1" dirty="0" smtClean="0"/>
          </a:p>
          <a:p>
            <a:pPr algn="ctr">
              <a:buNone/>
            </a:pPr>
            <a:r>
              <a:rPr lang="it-IT" sz="2600" i="1" dirty="0" smtClean="0"/>
              <a:t>INDICAZIONI LICEI</a:t>
            </a:r>
          </a:p>
          <a:p>
            <a:pPr algn="ctr">
              <a:buNone/>
            </a:pPr>
            <a:endParaRPr lang="it-IT" sz="2600" i="1" dirty="0" smtClean="0"/>
          </a:p>
          <a:p>
            <a:pPr algn="ctr">
              <a:buNone/>
            </a:pPr>
            <a:r>
              <a:rPr lang="it-IT" sz="2600" i="1" dirty="0" smtClean="0"/>
              <a:t>LINEE GUIDA TECNICI E PROFESSIONALI</a:t>
            </a:r>
            <a:endParaRPr lang="it-IT" sz="2600" i="1" dirty="0"/>
          </a:p>
        </p:txBody>
      </p:sp>
      <p:sp>
        <p:nvSpPr>
          <p:cNvPr id="4" name="Freccia in giù 3"/>
          <p:cNvSpPr/>
          <p:nvPr/>
        </p:nvSpPr>
        <p:spPr>
          <a:xfrm>
            <a:off x="3516538" y="2564904"/>
            <a:ext cx="407390" cy="5040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283152" cy="994122"/>
          </a:xfrm>
        </p:spPr>
        <p:txBody>
          <a:bodyPr>
            <a:noAutofit/>
          </a:bodyPr>
          <a:lstStyle/>
          <a:p>
            <a:pPr algn="ctr"/>
            <a:r>
              <a:rPr lang="it-IT" sz="3200" b="1" i="1" dirty="0" smtClean="0">
                <a:solidFill>
                  <a:srgbClr val="C0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b="1" dirty="0">
              <a:solidFill>
                <a:srgbClr val="C00000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484784"/>
            <a:ext cx="7571184" cy="4608512"/>
          </a:xfrm>
        </p:spPr>
        <p:txBody>
          <a:bodyPr>
            <a:normAutofit/>
          </a:bodyPr>
          <a:lstStyle/>
          <a:p>
            <a:pPr marL="0" indent="0" algn="just">
              <a:lnSpc>
                <a:spcPct val="115000"/>
              </a:lnSpc>
              <a:spcAft>
                <a:spcPts val="0"/>
              </a:spcAft>
              <a:buNone/>
            </a:pPr>
            <a:endParaRPr lang="it-IT" sz="3500" dirty="0" smtClean="0">
              <a:latin typeface="Calibri"/>
              <a:ea typeface="Times New Roman"/>
              <a:cs typeface="Times New Roman"/>
            </a:endParaRPr>
          </a:p>
          <a:p>
            <a:pPr marL="0" indent="0" algn="ctr">
              <a:lnSpc>
                <a:spcPct val="115000"/>
              </a:lnSpc>
              <a:spcAft>
                <a:spcPts val="0"/>
              </a:spcAft>
              <a:buNone/>
            </a:pPr>
            <a:r>
              <a:rPr lang="it-IT" sz="2600" b="1" i="1" dirty="0" smtClean="0">
                <a:latin typeface="Calibri"/>
                <a:ea typeface="Times New Roman"/>
                <a:cs typeface="Times New Roman"/>
              </a:rPr>
              <a:t>DEFINIZIONE OBIETTIVI FORMATIVI</a:t>
            </a:r>
          </a:p>
          <a:p>
            <a:pPr marL="0" indent="0" algn="ctr">
              <a:lnSpc>
                <a:spcPct val="115000"/>
              </a:lnSpc>
              <a:spcAft>
                <a:spcPts val="0"/>
              </a:spcAft>
              <a:buNone/>
            </a:pPr>
            <a:endParaRPr lang="it-IT" sz="2600" i="1" dirty="0" smtClean="0">
              <a:latin typeface="Calibri"/>
              <a:ea typeface="Times New Roman"/>
              <a:cs typeface="Times New Roman"/>
            </a:endParaRPr>
          </a:p>
          <a:p>
            <a:pPr marL="0" indent="0" algn="ctr">
              <a:lnSpc>
                <a:spcPct val="115000"/>
              </a:lnSpc>
              <a:spcAft>
                <a:spcPts val="0"/>
              </a:spcAft>
              <a:buNone/>
            </a:pPr>
            <a:r>
              <a:rPr lang="it-IT" sz="2600" b="1" i="1" dirty="0" smtClean="0">
                <a:latin typeface="Calibri"/>
                <a:ea typeface="Times New Roman"/>
                <a:cs typeface="Times New Roman"/>
              </a:rPr>
              <a:t>OPERATIVITA’ OBIETTIVI FUNZIONALE ALLA VERIFICA</a:t>
            </a:r>
          </a:p>
          <a:p>
            <a:pPr marL="0" indent="0" algn="ctr">
              <a:lnSpc>
                <a:spcPct val="115000"/>
              </a:lnSpc>
              <a:spcAft>
                <a:spcPts val="0"/>
              </a:spcAft>
              <a:buNone/>
            </a:pPr>
            <a:endParaRPr lang="it-IT" sz="3500" dirty="0" smtClean="0">
              <a:latin typeface="Calibri"/>
              <a:ea typeface="Times New Roman"/>
              <a:cs typeface="Times New Roman"/>
            </a:endParaRPr>
          </a:p>
          <a:p>
            <a:pPr marL="0" indent="0" algn="just">
              <a:lnSpc>
                <a:spcPct val="115000"/>
              </a:lnSpc>
              <a:spcAft>
                <a:spcPts val="0"/>
              </a:spcAft>
              <a:buNone/>
            </a:pPr>
            <a:endParaRPr lang="it-IT" sz="3500" dirty="0" smtClean="0">
              <a:latin typeface="Calibri"/>
              <a:ea typeface="Times New Roman"/>
              <a:cs typeface="Times New Roman"/>
            </a:endParaRPr>
          </a:p>
        </p:txBody>
      </p:sp>
      <p:sp>
        <p:nvSpPr>
          <p:cNvPr id="4" name="Freccia in giù 3"/>
          <p:cNvSpPr/>
          <p:nvPr/>
        </p:nvSpPr>
        <p:spPr>
          <a:xfrm>
            <a:off x="4077806" y="2741717"/>
            <a:ext cx="504056" cy="5040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690326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931224" cy="994122"/>
          </a:xfrm>
        </p:spPr>
        <p:txBody>
          <a:bodyPr>
            <a:noAutofit/>
          </a:bodyPr>
          <a:lstStyle/>
          <a:p>
            <a:pPr algn="ctr"/>
            <a:r>
              <a:rPr lang="it-IT" sz="3200" b="1" i="1" dirty="0" smtClean="0">
                <a:solidFill>
                  <a:srgbClr val="C0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b="1" dirty="0">
              <a:solidFill>
                <a:srgbClr val="C00000"/>
              </a:solidFill>
            </a:endParaRPr>
          </a:p>
        </p:txBody>
      </p:sp>
      <p:sp>
        <p:nvSpPr>
          <p:cNvPr id="4" name="Ovale 3"/>
          <p:cNvSpPr/>
          <p:nvPr/>
        </p:nvSpPr>
        <p:spPr>
          <a:xfrm>
            <a:off x="539552" y="1484784"/>
            <a:ext cx="3888432" cy="25202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>
              <a:lnSpc>
                <a:spcPct val="115000"/>
              </a:lnSpc>
            </a:pPr>
            <a:r>
              <a:rPr lang="it-IT" sz="1600" i="1" u="sng" dirty="0" smtClean="0">
                <a:latin typeface="Cambria"/>
                <a:ea typeface="Times New Roman"/>
                <a:cs typeface="Cambria"/>
              </a:rPr>
              <a:t>Individuazione delle</a:t>
            </a:r>
            <a:r>
              <a:rPr lang="it-IT" sz="1600" b="1" i="1" dirty="0" smtClean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 </a:t>
            </a:r>
            <a:r>
              <a:rPr lang="it-IT" sz="1600" b="1" i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competenze </a:t>
            </a:r>
            <a:r>
              <a:rPr lang="it-IT" sz="1600" i="1" dirty="0" smtClean="0">
                <a:latin typeface="Cambria"/>
                <a:ea typeface="Times New Roman"/>
                <a:cs typeface="Cambria"/>
              </a:rPr>
              <a:t>che </a:t>
            </a:r>
            <a:r>
              <a:rPr lang="it-IT" sz="1600" i="1" dirty="0">
                <a:latin typeface="Cambria"/>
                <a:ea typeface="Times New Roman"/>
                <a:cs typeface="Cambria"/>
              </a:rPr>
              <a:t>gli allievi devono </a:t>
            </a:r>
            <a:r>
              <a:rPr lang="it-IT" sz="1600" i="1" dirty="0" smtClean="0">
                <a:latin typeface="Cambria"/>
                <a:ea typeface="Times New Roman"/>
                <a:cs typeface="Cambria"/>
              </a:rPr>
              <a:t>conseguire al termine del percorso formativo</a:t>
            </a:r>
            <a:endParaRPr lang="it-IT" sz="1600" i="1" dirty="0">
              <a:latin typeface="Calibri"/>
              <a:ea typeface="Times New Roman"/>
              <a:cs typeface="Times New Roman"/>
            </a:endParaRPr>
          </a:p>
        </p:txBody>
      </p:sp>
      <p:sp>
        <p:nvSpPr>
          <p:cNvPr id="5" name="Ovale 4"/>
          <p:cNvSpPr/>
          <p:nvPr/>
        </p:nvSpPr>
        <p:spPr>
          <a:xfrm>
            <a:off x="3923928" y="3284984"/>
            <a:ext cx="4248472" cy="20162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>
              <a:lnSpc>
                <a:spcPct val="115000"/>
              </a:lnSpc>
            </a:pPr>
            <a:r>
              <a:rPr lang="it-IT" sz="1600" i="1" u="sng" dirty="0">
                <a:latin typeface="Cambria"/>
                <a:ea typeface="Times New Roman"/>
                <a:cs typeface="Cambria"/>
              </a:rPr>
              <a:t>Rendere operativi</a:t>
            </a:r>
            <a:r>
              <a:rPr lang="it-IT" sz="1600" i="1" dirty="0">
                <a:latin typeface="Cambria"/>
                <a:ea typeface="Times New Roman"/>
                <a:cs typeface="Cambria"/>
              </a:rPr>
              <a:t> </a:t>
            </a:r>
            <a:r>
              <a:rPr lang="it-IT" sz="1600" b="1" i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gli obiettivi di apprendimento </a:t>
            </a:r>
            <a:r>
              <a:rPr lang="it-IT" sz="1600" i="1" dirty="0">
                <a:latin typeface="Cambria"/>
                <a:ea typeface="Times New Roman"/>
                <a:cs typeface="Cambria"/>
              </a:rPr>
              <a:t>individuati, </a:t>
            </a:r>
            <a:r>
              <a:rPr lang="it-IT" sz="1600" i="1" dirty="0" smtClean="0">
                <a:latin typeface="Cambria"/>
                <a:ea typeface="Times New Roman"/>
                <a:cs typeface="Cambria"/>
              </a:rPr>
              <a:t>in modo da rendere verificabile il loro conseguimento</a:t>
            </a:r>
            <a:endParaRPr lang="it-IT" sz="1600" i="1" dirty="0">
              <a:latin typeface="Calibri"/>
              <a:ea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3690326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3200" b="1" i="1" dirty="0" smtClean="0">
                <a:solidFill>
                  <a:srgbClr val="FF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b="1" dirty="0">
              <a:solidFill>
                <a:srgbClr val="FF0000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36576" indent="0">
              <a:buNone/>
            </a:pPr>
            <a:endParaRPr lang="it-IT" dirty="0" smtClean="0"/>
          </a:p>
          <a:p>
            <a:pPr marL="0" indent="0" algn="ctr">
              <a:buNone/>
            </a:pPr>
            <a:r>
              <a:rPr lang="it-IT" b="1" dirty="0" smtClean="0"/>
              <a:t>RICERCA DISCIPLINARE – LIVELLO DI INNOVATIVITA’</a:t>
            </a:r>
          </a:p>
          <a:p>
            <a:pPr marL="0" indent="0" algn="ctr">
              <a:buNone/>
            </a:pPr>
            <a:endParaRPr lang="it-IT" b="1" dirty="0" smtClean="0"/>
          </a:p>
          <a:p>
            <a:pPr marL="0" indent="0" algn="ctr">
              <a:buNone/>
            </a:pPr>
            <a:endParaRPr lang="it-IT" b="1" dirty="0" smtClean="0"/>
          </a:p>
          <a:p>
            <a:pPr marL="0" indent="0" algn="ctr">
              <a:buNone/>
            </a:pPr>
            <a:r>
              <a:rPr lang="it-IT" b="1" dirty="0" smtClean="0"/>
              <a:t>ESTRAZIONE ALL’INTERNO DI CIASCUNA DISCIPLINA DEI NUCLEI CONCETTUALI CON ELEVATA VALENZA EDUCATIVA</a:t>
            </a:r>
            <a:endParaRPr lang="it-IT" b="1" dirty="0"/>
          </a:p>
        </p:txBody>
      </p:sp>
      <p:sp>
        <p:nvSpPr>
          <p:cNvPr id="4" name="Freccia in giù 3"/>
          <p:cNvSpPr/>
          <p:nvPr/>
        </p:nvSpPr>
        <p:spPr>
          <a:xfrm>
            <a:off x="3779912" y="3429000"/>
            <a:ext cx="407390" cy="5040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3200" i="1" dirty="0" smtClean="0">
                <a:solidFill>
                  <a:srgbClr val="FF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dirty="0">
              <a:solidFill>
                <a:srgbClr val="FF0000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lnSpc>
                <a:spcPct val="115000"/>
              </a:lnSpc>
              <a:spcAft>
                <a:spcPts val="0"/>
              </a:spcAft>
              <a:buNone/>
            </a:pPr>
            <a:endParaRPr lang="it-IT" dirty="0" smtClean="0">
              <a:latin typeface="Cambria"/>
              <a:ea typeface="Times New Roman"/>
              <a:cs typeface="Cambria"/>
            </a:endParaRPr>
          </a:p>
          <a:p>
            <a:pPr marL="0" indent="0" algn="just">
              <a:lnSpc>
                <a:spcPct val="115000"/>
              </a:lnSpc>
              <a:spcAft>
                <a:spcPts val="0"/>
              </a:spcAft>
              <a:buNone/>
            </a:pPr>
            <a:endParaRPr lang="it-IT" sz="3200" dirty="0" smtClean="0">
              <a:latin typeface="Calibri"/>
              <a:ea typeface="Times New Roman"/>
              <a:cs typeface="Times New Roman"/>
            </a:endParaRPr>
          </a:p>
        </p:txBody>
      </p:sp>
      <p:sp>
        <p:nvSpPr>
          <p:cNvPr id="4" name="Ovale 3"/>
          <p:cNvSpPr/>
          <p:nvPr/>
        </p:nvSpPr>
        <p:spPr>
          <a:xfrm>
            <a:off x="29593" y="1484784"/>
            <a:ext cx="3888432" cy="25202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>
              <a:lnSpc>
                <a:spcPct val="115000"/>
              </a:lnSpc>
            </a:pPr>
            <a:r>
              <a:rPr lang="it-IT" sz="1600" u="sng" dirty="0" smtClean="0">
                <a:latin typeface="Cambria"/>
                <a:ea typeface="Times New Roman"/>
                <a:cs typeface="Cambria"/>
              </a:rPr>
              <a:t>Enucleare  </a:t>
            </a:r>
            <a:r>
              <a:rPr lang="it-IT" sz="1600" b="1" dirty="0" smtClean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i </a:t>
            </a:r>
            <a:r>
              <a:rPr lang="it-IT" sz="1600" b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concetti-chiave della </a:t>
            </a:r>
            <a:r>
              <a:rPr lang="it-IT" sz="1600" b="1" dirty="0" smtClean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disciplina</a:t>
            </a:r>
            <a:r>
              <a:rPr lang="it-IT" sz="1600" dirty="0" smtClean="0">
                <a:latin typeface="Cambria"/>
                <a:ea typeface="Times New Roman"/>
                <a:cs typeface="Cambria"/>
              </a:rPr>
              <a:t> come leve per il successo formativo di ciascun alunno</a:t>
            </a:r>
            <a:endParaRPr lang="it-IT" sz="1600" dirty="0">
              <a:latin typeface="Cambria"/>
              <a:ea typeface="Times New Roman"/>
              <a:cs typeface="Cambria"/>
            </a:endParaRPr>
          </a:p>
        </p:txBody>
      </p:sp>
      <p:sp>
        <p:nvSpPr>
          <p:cNvPr id="5" name="Ovale 4"/>
          <p:cNvSpPr/>
          <p:nvPr/>
        </p:nvSpPr>
        <p:spPr>
          <a:xfrm>
            <a:off x="3779912" y="3140968"/>
            <a:ext cx="3888432" cy="25202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>
              <a:lnSpc>
                <a:spcPct val="115000"/>
              </a:lnSpc>
            </a:pPr>
            <a:r>
              <a:rPr lang="it-IT" sz="1600" u="sng" dirty="0" smtClean="0">
                <a:latin typeface="Cambria"/>
                <a:ea typeface="Times New Roman"/>
                <a:cs typeface="Cambria"/>
              </a:rPr>
              <a:t>Enucleare </a:t>
            </a:r>
            <a:r>
              <a:rPr lang="it-IT" sz="1600" b="1" dirty="0" smtClean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i </a:t>
            </a:r>
            <a:r>
              <a:rPr lang="it-IT" sz="1600" b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concetti fondamentali dei campi di </a:t>
            </a:r>
            <a:r>
              <a:rPr lang="it-IT" sz="1600" b="1" dirty="0" smtClean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esperienza(scuola dell’infanzia)</a:t>
            </a:r>
            <a:endParaRPr lang="it-IT" sz="1600" dirty="0">
              <a:latin typeface="Calibri"/>
              <a:ea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it-IT" sz="3200" b="1" i="1" dirty="0" smtClean="0">
                <a:solidFill>
                  <a:srgbClr val="FF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sz="3200" b="1" dirty="0">
              <a:solidFill>
                <a:srgbClr val="FF0000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endParaRPr lang="it-IT" dirty="0" smtClean="0"/>
          </a:p>
          <a:p>
            <a:pPr marL="36576" indent="0">
              <a:buNone/>
            </a:pPr>
            <a:r>
              <a:rPr lang="it-IT" dirty="0" smtClean="0"/>
              <a:t>ANALISI DOMANDA FORMATIVA INDIVIDUALE</a:t>
            </a:r>
          </a:p>
          <a:p>
            <a:pPr marL="36576" indent="0">
              <a:buNone/>
            </a:pPr>
            <a:endParaRPr lang="it-IT" dirty="0" smtClean="0"/>
          </a:p>
          <a:p>
            <a:pPr marL="36576" indent="0" algn="ctr">
              <a:buNone/>
            </a:pPr>
            <a:r>
              <a:rPr lang="it-IT" dirty="0" smtClean="0"/>
              <a:t>RILEVAZIONE MATRICE COGNITIVA DI CIASCUN ALLIEVO</a:t>
            </a:r>
          </a:p>
          <a:p>
            <a:pPr marL="36576" indent="0">
              <a:buNone/>
            </a:pPr>
            <a:endParaRPr lang="it-IT" dirty="0" smtClean="0"/>
          </a:p>
          <a:p>
            <a:pPr marL="36576" indent="0" algn="ctr">
              <a:buNone/>
            </a:pPr>
            <a:r>
              <a:rPr lang="it-IT" dirty="0" smtClean="0"/>
              <a:t>INDIVIDUAZIONE DI STILI , TEMPI, RITMI DI APPRENDIMENTO</a:t>
            </a:r>
          </a:p>
          <a:p>
            <a:pPr marL="36576" indent="0">
              <a:buNone/>
            </a:pPr>
            <a:endParaRPr lang="it-IT" dirty="0" smtClean="0"/>
          </a:p>
          <a:p>
            <a:pPr marL="36576" indent="0" algn="ctr">
              <a:buNone/>
            </a:pPr>
            <a:r>
              <a:rPr lang="it-IT" dirty="0" smtClean="0"/>
              <a:t>RILEVAZIONE DI ATTITUDINI, PREFERENZE, ATTESE</a:t>
            </a:r>
            <a:endParaRPr lang="it-IT" dirty="0"/>
          </a:p>
        </p:txBody>
      </p:sp>
      <p:sp>
        <p:nvSpPr>
          <p:cNvPr id="4" name="Freccia in giù 3"/>
          <p:cNvSpPr/>
          <p:nvPr/>
        </p:nvSpPr>
        <p:spPr>
          <a:xfrm>
            <a:off x="3707904" y="2348880"/>
            <a:ext cx="504056" cy="5040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it-IT" i="1" dirty="0" smtClean="0">
                <a:solidFill>
                  <a:srgbClr val="FF0000"/>
                </a:solidFill>
                <a:latin typeface="Cambria,BoldItalic"/>
                <a:ea typeface="Times New Roman"/>
                <a:cs typeface="Cambria,BoldItalic"/>
              </a:rPr>
              <a:t>PROGETTAZIONE DIDATTICA E APPRENDIMENTO</a:t>
            </a:r>
            <a:endParaRPr lang="it-IT" dirty="0">
              <a:solidFill>
                <a:srgbClr val="FF0000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lnSpc>
                <a:spcPct val="115000"/>
              </a:lnSpc>
              <a:spcAft>
                <a:spcPts val="0"/>
              </a:spcAft>
              <a:buNone/>
            </a:pPr>
            <a:endParaRPr lang="it-IT" u="sng" dirty="0" smtClean="0">
              <a:latin typeface="Cambria"/>
              <a:ea typeface="Times New Roman"/>
              <a:cs typeface="Cambria"/>
            </a:endParaRPr>
          </a:p>
          <a:p>
            <a:pPr marL="0" indent="0" algn="just">
              <a:lnSpc>
                <a:spcPct val="115000"/>
              </a:lnSpc>
              <a:spcAft>
                <a:spcPts val="0"/>
              </a:spcAft>
              <a:buNone/>
            </a:pPr>
            <a:endParaRPr lang="it-IT" u="sng" dirty="0" smtClean="0">
              <a:latin typeface="Cambria"/>
              <a:ea typeface="Times New Roman"/>
              <a:cs typeface="Cambria"/>
            </a:endParaRPr>
          </a:p>
          <a:p>
            <a:pPr marL="0" indent="0" algn="just">
              <a:lnSpc>
                <a:spcPct val="115000"/>
              </a:lnSpc>
              <a:spcAft>
                <a:spcPts val="0"/>
              </a:spcAft>
              <a:buNone/>
            </a:pPr>
            <a:endParaRPr lang="it-IT" sz="2800" u="sng" dirty="0" smtClean="0">
              <a:latin typeface="Cambria"/>
              <a:ea typeface="Times New Roman"/>
              <a:cs typeface="Cambria"/>
            </a:endParaRPr>
          </a:p>
          <a:p>
            <a:pPr marL="0" indent="0" algn="just">
              <a:lnSpc>
                <a:spcPct val="115000"/>
              </a:lnSpc>
              <a:spcAft>
                <a:spcPts val="0"/>
              </a:spcAft>
              <a:buNone/>
            </a:pPr>
            <a:endParaRPr lang="it-IT" sz="2800" u="sng" dirty="0" smtClean="0">
              <a:latin typeface="Cambria"/>
              <a:ea typeface="Times New Roman"/>
              <a:cs typeface="Cambria"/>
            </a:endParaRPr>
          </a:p>
        </p:txBody>
      </p:sp>
      <p:sp>
        <p:nvSpPr>
          <p:cNvPr id="4" name="Ovale 3"/>
          <p:cNvSpPr/>
          <p:nvPr/>
        </p:nvSpPr>
        <p:spPr>
          <a:xfrm>
            <a:off x="251520" y="1700808"/>
            <a:ext cx="3888432" cy="25202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>
              <a:lnSpc>
                <a:spcPct val="115000"/>
              </a:lnSpc>
            </a:pPr>
            <a:r>
              <a:rPr lang="it-IT" sz="1600" u="sng" dirty="0">
                <a:latin typeface="Cambria"/>
                <a:ea typeface="Times New Roman"/>
                <a:cs typeface="Cambria"/>
              </a:rPr>
              <a:t>Elaborare il </a:t>
            </a:r>
            <a:r>
              <a:rPr lang="it-IT" sz="1600" b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Piano Educativo Individualizzato </a:t>
            </a:r>
            <a:r>
              <a:rPr lang="it-IT" sz="1600" dirty="0">
                <a:latin typeface="Cambria"/>
                <a:ea typeface="Times New Roman"/>
                <a:cs typeface="Cambria"/>
              </a:rPr>
              <a:t>(PEI, PEP, PDP…) per gli alunni con bisogni educativi speciali, rendendolo coerente con il percorso della </a:t>
            </a:r>
            <a:r>
              <a:rPr lang="it-IT" sz="1600" dirty="0" smtClean="0">
                <a:latin typeface="Cambria"/>
                <a:ea typeface="Times New Roman"/>
                <a:cs typeface="Cambria"/>
              </a:rPr>
              <a:t>classe</a:t>
            </a:r>
            <a:endParaRPr lang="it-IT" sz="1600" dirty="0">
              <a:latin typeface="Calibri"/>
              <a:ea typeface="Times New Roman"/>
              <a:cs typeface="Times New Roman"/>
            </a:endParaRPr>
          </a:p>
        </p:txBody>
      </p:sp>
      <p:sp>
        <p:nvSpPr>
          <p:cNvPr id="5" name="Ovale 4"/>
          <p:cNvSpPr/>
          <p:nvPr/>
        </p:nvSpPr>
        <p:spPr>
          <a:xfrm>
            <a:off x="3923928" y="3140968"/>
            <a:ext cx="3888432" cy="25202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15000"/>
              </a:lnSpc>
            </a:pPr>
            <a:r>
              <a:rPr lang="it-IT" sz="1600" u="sng" dirty="0">
                <a:latin typeface="Cambria"/>
                <a:ea typeface="Times New Roman"/>
                <a:cs typeface="Cambria"/>
              </a:rPr>
              <a:t>Partecipare alla progettazione di </a:t>
            </a:r>
            <a:r>
              <a:rPr lang="it-IT" sz="1600" b="1" dirty="0">
                <a:solidFill>
                  <a:srgbClr val="92D050"/>
                </a:solidFill>
                <a:latin typeface="Cambria"/>
                <a:ea typeface="Times New Roman"/>
                <a:cs typeface="Cambria"/>
              </a:rPr>
              <a:t>percorsi personalizzati</a:t>
            </a:r>
            <a:endParaRPr lang="it-IT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cnologia">
  <a:themeElements>
    <a:clrScheme name="Onde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Tecnologia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cnologia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507</TotalTime>
  <Words>404</Words>
  <Application>Microsoft Office PowerPoint</Application>
  <PresentationFormat>Presentazione su schermo (4:3)</PresentationFormat>
  <Paragraphs>76</Paragraphs>
  <Slides>15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15</vt:i4>
      </vt:variant>
    </vt:vector>
  </HeadingPairs>
  <TitlesOfParts>
    <vt:vector size="16" baseType="lpstr">
      <vt:lpstr>Tecnologia</vt:lpstr>
      <vt:lpstr>USR CAMPANIA POLO  REGIONALE  IIsS A.TORRENTE</vt:lpstr>
      <vt:lpstr>USR CAMPANIA POLO  REGIONALE  IIsS A.TORRENTE</vt:lpstr>
      <vt:lpstr>PROGETTAZIONE DIDATTICA E APPRENDIMENTO</vt:lpstr>
      <vt:lpstr>PROGETTAZIONE DIDATTICA E APPRENDIMENTO</vt:lpstr>
      <vt:lpstr>PROGETTAZIONE DIDATTICA E APPRENDIMENTO</vt:lpstr>
      <vt:lpstr>PROGETTAZIONE DIDATTICA E APPRENDIMENTO</vt:lpstr>
      <vt:lpstr>PROGETTAZIONE DIDATTICA E APPRENDIMENTO</vt:lpstr>
      <vt:lpstr>PROGETTAZIONE DIDATTICA E APPRENDIMENTO</vt:lpstr>
      <vt:lpstr>PROGETTAZIONE DIDATTICA E APPRENDIMENTO</vt:lpstr>
      <vt:lpstr>PROGETTAZIONE DIDATTICA E APPRENDIMENTO</vt:lpstr>
      <vt:lpstr>PROGETTAZIONE DIDATTICA E APPRENDIMENTO</vt:lpstr>
      <vt:lpstr>PROGETTAZIONE DIDATTICA E APPRENDIMENTO</vt:lpstr>
      <vt:lpstr>PROGETTAZIONE DIDATTICA E APPRENDIMENTO</vt:lpstr>
      <vt:lpstr>PROGETTAZIONE DIDATTICA E APPRENDIMENTO</vt:lpstr>
      <vt:lpstr>PROGETTAZIONE DIDATTICA E APPRENDIMENTO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I. AREA DELLE COMPETENZE</dc:title>
  <dc:creator>Ornella Galluccio</dc:creator>
  <cp:lastModifiedBy>Administrator</cp:lastModifiedBy>
  <cp:revision>112</cp:revision>
  <dcterms:created xsi:type="dcterms:W3CDTF">2016-02-24T18:29:21Z</dcterms:created>
  <dcterms:modified xsi:type="dcterms:W3CDTF">2016-04-19T13:58:22Z</dcterms:modified>
</cp:coreProperties>
</file>

<file path=docProps/thumbnail.jpeg>
</file>